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57" r:id="rId5"/>
    <p:sldId id="317" r:id="rId6"/>
    <p:sldId id="301" r:id="rId7"/>
    <p:sldId id="302" r:id="rId8"/>
    <p:sldId id="303" r:id="rId9"/>
    <p:sldId id="305" r:id="rId10"/>
    <p:sldId id="306" r:id="rId11"/>
    <p:sldId id="307" r:id="rId12"/>
    <p:sldId id="312" r:id="rId13"/>
    <p:sldId id="309" r:id="rId14"/>
    <p:sldId id="318" r:id="rId15"/>
    <p:sldId id="294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C70"/>
    <a:srgbClr val="0070C0"/>
    <a:srgbClr val="F8F8F8"/>
    <a:srgbClr val="0A193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2" autoAdjust="0"/>
    <p:restoredTop sz="89977" autoAdjust="0"/>
  </p:normalViewPr>
  <p:slideViewPr>
    <p:cSldViewPr snapToGrid="0">
      <p:cViewPr varScale="1">
        <p:scale>
          <a:sx n="136" d="100"/>
          <a:sy n="136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FD5F1-CBF6-4226-BF62-13309F5ABF3A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59B84-F690-4E86-B574-AA21132076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59B84-F690-4E86-B574-AA21132076F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4AD664-D019-461F-A245-8728AE6D4FD8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77AFB6-FF13-4785-BA10-55C967AE58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9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tags" Target="../tags/tag3.xml"/><Relationship Id="rId10" Type="http://schemas.openxmlformats.org/officeDocument/2006/relationships/image" Target="../media/image3.png"/><Relationship Id="rId4" Type="http://schemas.openxmlformats.org/officeDocument/2006/relationships/tags" Target="../tags/tag2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9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联系 3"/>
          <p:cNvSpPr/>
          <p:nvPr/>
        </p:nvSpPr>
        <p:spPr>
          <a:xfrm>
            <a:off x="-826718" y="2527127"/>
            <a:ext cx="6576165" cy="6576165"/>
          </a:xfrm>
          <a:prstGeom prst="flowChartConnector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流程图: 联系 4"/>
          <p:cNvSpPr/>
          <p:nvPr/>
        </p:nvSpPr>
        <p:spPr>
          <a:xfrm>
            <a:off x="-2263140" y="2271713"/>
            <a:ext cx="5709285" cy="5709285"/>
          </a:xfrm>
          <a:prstGeom prst="flowChartConnector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6" name="流程图: 联系 5"/>
          <p:cNvSpPr/>
          <p:nvPr/>
        </p:nvSpPr>
        <p:spPr>
          <a:xfrm>
            <a:off x="-4699297" y="-646656"/>
            <a:ext cx="6576165" cy="6576165"/>
          </a:xfrm>
          <a:prstGeom prst="flowChartConnector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流程图: 联系 7"/>
          <p:cNvSpPr/>
          <p:nvPr/>
        </p:nvSpPr>
        <p:spPr>
          <a:xfrm>
            <a:off x="2837355" y="2392795"/>
            <a:ext cx="891827" cy="891827"/>
          </a:xfrm>
          <a:prstGeom prst="flowChartConnector">
            <a:avLst/>
          </a:prstGeom>
          <a:solidFill>
            <a:srgbClr val="183C70"/>
          </a:solidFill>
          <a:ln>
            <a:noFill/>
          </a:ln>
          <a:effectLst>
            <a:outerShdw blurRad="101600" dist="50800" dir="5400000" algn="ctr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9" name="流程图: 联系 8"/>
          <p:cNvSpPr/>
          <p:nvPr/>
        </p:nvSpPr>
        <p:spPr>
          <a:xfrm>
            <a:off x="335386" y="2838708"/>
            <a:ext cx="650479" cy="650479"/>
          </a:xfrm>
          <a:prstGeom prst="flowChartConnector">
            <a:avLst/>
          </a:prstGeom>
          <a:solidFill>
            <a:srgbClr val="183C70"/>
          </a:solidFill>
          <a:ln>
            <a:noFill/>
          </a:ln>
          <a:effectLst>
            <a:outerShdw blurRad="101600" dist="50800" dir="5400000" algn="ctr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7" name="流程图: 联系 6"/>
          <p:cNvSpPr/>
          <p:nvPr/>
        </p:nvSpPr>
        <p:spPr>
          <a:xfrm>
            <a:off x="498263" y="1064397"/>
            <a:ext cx="2785006" cy="2785006"/>
          </a:xfrm>
          <a:prstGeom prst="flowChartConnector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  <a:effectLst>
            <a:outerShdw blurRad="177800" dist="50800" dir="54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65" y="829802"/>
            <a:ext cx="1263597" cy="714207"/>
          </a:xfrm>
          <a:prstGeom prst="rect">
            <a:avLst/>
          </a:prstGeom>
        </p:spPr>
      </p:pic>
      <p:pic>
        <p:nvPicPr>
          <p:cNvPr id="19" name="Killer Track-Rags To Ring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2613102" y="-1624825"/>
            <a:ext cx="609600" cy="609600"/>
          </a:xfrm>
          <a:prstGeom prst="rect">
            <a:avLst/>
          </a:prstGeom>
        </p:spPr>
      </p:pic>
      <p:pic>
        <p:nvPicPr>
          <p:cNvPr id="3" name="图片 2" descr="27e7203eb167e893c6657bd797defbf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1229995"/>
            <a:ext cx="2258695" cy="2258695"/>
          </a:xfrm>
          <a:prstGeom prst="rect">
            <a:avLst/>
          </a:prstGeom>
        </p:spPr>
      </p:pic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785100" y="-285750"/>
            <a:ext cx="577850" cy="165290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173855" y="1608455"/>
            <a:ext cx="4727575" cy="1927860"/>
            <a:chOff x="6671" y="2705"/>
            <a:chExt cx="7445" cy="3036"/>
          </a:xfrm>
        </p:grpSpPr>
        <p:sp>
          <p:nvSpPr>
            <p:cNvPr id="2" name="文本框 1"/>
            <p:cNvSpPr txBox="1"/>
            <p:nvPr/>
          </p:nvSpPr>
          <p:spPr>
            <a:xfrm>
              <a:off x="6683" y="2988"/>
              <a:ext cx="7433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1433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智慧化户籍大厅</a:t>
              </a:r>
              <a:endParaRPr sz="4800" b="1" dirty="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dist"/>
              <a:r>
                <a:rPr sz="4800" b="1" dirty="0">
                  <a:solidFill>
                    <a:srgbClr val="1433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业务预受理系统</a:t>
              </a:r>
            </a:p>
          </p:txBody>
        </p:sp>
        <p:cxnSp>
          <p:nvCxnSpPr>
            <p:cNvPr id="64" name="PA_直接连接符 69"/>
            <p:cNvCxnSpPr/>
            <p:nvPr>
              <p:custDataLst>
                <p:tags r:id="rId4"/>
              </p:custDataLst>
            </p:nvPr>
          </p:nvCxnSpPr>
          <p:spPr>
            <a:xfrm flipH="1" flipV="1">
              <a:off x="6671" y="5732"/>
              <a:ext cx="7445" cy="9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直接连接符 69"/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6671" y="2705"/>
              <a:ext cx="7445" cy="9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3513455" y="198755"/>
            <a:ext cx="207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拍照上传业务资料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74475" y="1769257"/>
            <a:ext cx="3975735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填写完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信息后，需拍照上传办理业务所需的资料图片，图片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相机拍摄</a:t>
            </a: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也可以选择手机相册中的照片，填写完成后提交资料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EA848-7372-415C-BA1B-A0C01824E6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7" y="670905"/>
            <a:ext cx="2277619" cy="404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56A641-26F4-42FF-A52E-54C9AADEB0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6" y="670905"/>
            <a:ext cx="2277619" cy="404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21570" y="1900989"/>
            <a:ext cx="3404479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提交资料后， 再次确认并审核已提交的资料，确认无误后点击提交，在弹出的对话框中选择想要预约办理业务的时间后确认即可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749040" y="198755"/>
            <a:ext cx="159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业务资料审核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A76D06-F629-4FF7-BCD5-66334F6F6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1" y="797560"/>
            <a:ext cx="2337729" cy="4155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3EF171-07C8-446C-BC65-BCE4536B3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66" y="797559"/>
            <a:ext cx="2337729" cy="41559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325766" y="2317115"/>
            <a:ext cx="409448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服务人员将对提交的资料进行预审核，审核结果将以微信消息的方式进行通知，若审核通过，办事人员可按照预约时间前往办理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65525" y="198755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微信通知审核结果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" y="741680"/>
            <a:ext cx="2237740" cy="3978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73858" y="1301262"/>
            <a:ext cx="3196737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若审核不通过，需要办事人员根据审核结果补充资料，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错误的资料会有相应提示，错误材料项有红叉提醒，方便查找错误位置。</a:t>
            </a: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并重新选择需要预约办理的时间后提交审核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65525" y="198755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微信通知审核结果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" y="727514"/>
            <a:ext cx="2265045" cy="4028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532F36-C922-4857-B87D-DDC0BA6C0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0" y="721409"/>
            <a:ext cx="2368218" cy="4028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16905" y="3043066"/>
            <a:ext cx="3196737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系统后台由预审专员登录进行预约审核，合格的材料审核通过系统自动发送微信消息给预约用户，不合格的会标注不合格原因及哪项材料有误。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565525" y="198755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后台审核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B06AA4-828A-44B6-8656-532BD5FF0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" y="2715065"/>
            <a:ext cx="5029861" cy="2317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9820A0-B35F-45EE-92C3-270D659D5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" y="616268"/>
            <a:ext cx="5856487" cy="19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44323"/>
            <a:ext cx="9144000" cy="4799177"/>
            <a:chOff x="0" y="344323"/>
            <a:chExt cx="9144000" cy="4799177"/>
          </a:xfrm>
        </p:grpSpPr>
        <p:sp>
          <p:nvSpPr>
            <p:cNvPr id="3" name="矩形 2"/>
            <p:cNvSpPr/>
            <p:nvPr/>
          </p:nvSpPr>
          <p:spPr>
            <a:xfrm>
              <a:off x="0" y="1854437"/>
              <a:ext cx="9144000" cy="3289063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联系 3"/>
            <p:cNvSpPr/>
            <p:nvPr/>
          </p:nvSpPr>
          <p:spPr>
            <a:xfrm>
              <a:off x="3093578" y="344323"/>
              <a:ext cx="2871386" cy="287138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94249" y="544994"/>
            <a:ext cx="2470046" cy="2470046"/>
            <a:chOff x="2193191" y="1899415"/>
            <a:chExt cx="2421376" cy="2421376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83C70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2F69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334918" y="2041142"/>
              <a:ext cx="2137923" cy="21379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52400" dist="762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2F69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03821" y="3611135"/>
            <a:ext cx="59252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演示完毕，感谢观看！</a:t>
            </a:r>
          </a:p>
        </p:txBody>
      </p:sp>
      <p:pic>
        <p:nvPicPr>
          <p:cNvPr id="10" name="图片 9" descr="27e7203eb167e893c6657bd797defbf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45" y="689610"/>
            <a:ext cx="1946910" cy="1946910"/>
          </a:xfrm>
          <a:prstGeom prst="rect">
            <a:avLst/>
          </a:prstGeom>
        </p:spPr>
      </p:pic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85100" y="-285750"/>
            <a:ext cx="577850" cy="165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70000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35985" y="1935480"/>
            <a:ext cx="894080" cy="489585"/>
            <a:chOff x="2215144" y="927951"/>
            <a:chExt cx="1244730" cy="897673"/>
          </a:xfrm>
        </p:grpSpPr>
        <p:sp>
          <p:nvSpPr>
            <p:cNvPr id="12" name="平行四边形 11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183C70"/>
            </a:solidFill>
            <a:ln w="19050">
              <a:solidFill>
                <a:srgbClr val="183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3" name="文本框 9"/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24555" y="3070860"/>
            <a:ext cx="894080" cy="504190"/>
            <a:chOff x="2215144" y="1952311"/>
            <a:chExt cx="1244730" cy="924318"/>
          </a:xfrm>
        </p:grpSpPr>
        <p:sp>
          <p:nvSpPr>
            <p:cNvPr id="15" name="平行四边形 14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83C70"/>
            </a:solidFill>
            <a:ln w="19050">
              <a:solidFill>
                <a:srgbClr val="183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3075" y="1952311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14800" y="1950085"/>
            <a:ext cx="4408805" cy="459740"/>
            <a:chOff x="4315150" y="953426"/>
            <a:chExt cx="4279464" cy="540057"/>
          </a:xfrm>
        </p:grpSpPr>
        <p:sp>
          <p:nvSpPr>
            <p:cNvPr id="27" name="矩形 26"/>
            <p:cNvSpPr/>
            <p:nvPr/>
          </p:nvSpPr>
          <p:spPr>
            <a:xfrm>
              <a:off x="4529780" y="1021313"/>
              <a:ext cx="1254760" cy="40578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方案背景</a:t>
              </a:r>
              <a:endParaRPr lang="en-GB" altLang="zh-CN" sz="1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4315150" y="953426"/>
              <a:ext cx="4279464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83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03370" y="3098800"/>
            <a:ext cx="4419600" cy="459740"/>
            <a:chOff x="4315150" y="1647579"/>
            <a:chExt cx="3643162" cy="540057"/>
          </a:xfrm>
        </p:grpSpPr>
        <p:sp>
          <p:nvSpPr>
            <p:cNvPr id="30" name="矩形 29"/>
            <p:cNvSpPr/>
            <p:nvPr/>
          </p:nvSpPr>
          <p:spPr>
            <a:xfrm>
              <a:off x="4530046" y="1732308"/>
              <a:ext cx="2827147" cy="405789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4315150" y="1647579"/>
              <a:ext cx="364316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83C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同侧圆角矩形 40"/>
          <p:cNvSpPr/>
          <p:nvPr/>
        </p:nvSpPr>
        <p:spPr>
          <a:xfrm rot="5400000">
            <a:off x="-1045791" y="2679991"/>
            <a:ext cx="2170887" cy="92404"/>
          </a:xfrm>
          <a:prstGeom prst="round2SameRect">
            <a:avLst/>
          </a:prstGeom>
          <a:solidFill>
            <a:srgbClr val="183C70"/>
          </a:solidFill>
          <a:ln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46418" y="2176627"/>
            <a:ext cx="2192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Tm="0">
        <p15:prstTrans prst="curtains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2149414" y="-6082608"/>
            <a:ext cx="13275733" cy="8120294"/>
          </a:xfrm>
          <a:prstGeom prst="ellipse">
            <a:avLst/>
          </a:prstGeom>
          <a:solidFill>
            <a:srgbClr val="18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95490" y="3129712"/>
            <a:ext cx="4420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方案背景</a:t>
            </a:r>
            <a:endParaRPr lang="zh-CN" altLang="en-US" sz="3200" b="1" dirty="0">
              <a:solidFill>
                <a:srgbClr val="183C70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74770" y="894080"/>
            <a:ext cx="1661160" cy="1661160"/>
            <a:chOff x="6102" y="1408"/>
            <a:chExt cx="2616" cy="2616"/>
          </a:xfrm>
        </p:grpSpPr>
        <p:grpSp>
          <p:nvGrpSpPr>
            <p:cNvPr id="5" name="组合 4"/>
            <p:cNvGrpSpPr/>
            <p:nvPr/>
          </p:nvGrpSpPr>
          <p:grpSpPr>
            <a:xfrm>
              <a:off x="6102" y="1408"/>
              <a:ext cx="2616" cy="2616"/>
              <a:chOff x="2681608" y="1294395"/>
              <a:chExt cx="1506218" cy="150621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81608" y="1294395"/>
                <a:ext cx="1506218" cy="1506218"/>
              </a:xfrm>
              <a:prstGeom prst="ellipse">
                <a:avLst/>
              </a:prstGeom>
              <a:solidFill>
                <a:srgbClr val="FFFFCC">
                  <a:alpha val="30000"/>
                </a:srgbClr>
              </a:solidFill>
              <a:ln w="12700">
                <a:solidFill>
                  <a:srgbClr val="183C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8" name="Freeform 5"/>
              <p:cNvSpPr/>
              <p:nvPr/>
            </p:nvSpPr>
            <p:spPr bwMode="auto">
              <a:xfrm flipV="1">
                <a:off x="2777383" y="1390167"/>
                <a:ext cx="1314666" cy="1314675"/>
              </a:xfrm>
              <a:prstGeom prst="ellipse">
                <a:avLst/>
              </a:prstGeom>
              <a:solidFill>
                <a:srgbClr val="183C7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9" name="任意多边形 8"/>
              <p:cNvSpPr/>
              <p:nvPr/>
            </p:nvSpPr>
            <p:spPr bwMode="auto">
              <a:xfrm flipV="1">
                <a:off x="2688967" y="1301750"/>
                <a:ext cx="1326030" cy="1238236"/>
              </a:xfrm>
              <a:custGeom>
                <a:avLst/>
                <a:gdLst>
                  <a:gd name="connsiteX0" fmla="*/ 745749 w 1326030"/>
                  <a:gd name="connsiteY0" fmla="*/ 1238236 h 1238236"/>
                  <a:gd name="connsiteX1" fmla="*/ 1273073 w 1326030"/>
                  <a:gd name="connsiteY1" fmla="*/ 1019809 h 1238236"/>
                  <a:gd name="connsiteX2" fmla="*/ 1326030 w 1326030"/>
                  <a:gd name="connsiteY2" fmla="*/ 955624 h 1238236"/>
                  <a:gd name="connsiteX3" fmla="*/ 1245552 w 1326030"/>
                  <a:gd name="connsiteY3" fmla="*/ 967907 h 1238236"/>
                  <a:gd name="connsiteX4" fmla="*/ 1147542 w 1326030"/>
                  <a:gd name="connsiteY4" fmla="*/ 972856 h 1238236"/>
                  <a:gd name="connsiteX5" fmla="*/ 188953 w 1326030"/>
                  <a:gd name="connsiteY5" fmla="*/ 14259 h 1238236"/>
                  <a:gd name="connsiteX6" fmla="*/ 189673 w 1326030"/>
                  <a:gd name="connsiteY6" fmla="*/ 0 h 1238236"/>
                  <a:gd name="connsiteX7" fmla="*/ 127362 w 1326030"/>
                  <a:gd name="connsiteY7" fmla="*/ 75522 h 1238236"/>
                  <a:gd name="connsiteX8" fmla="*/ 0 w 1326030"/>
                  <a:gd name="connsiteY8" fmla="*/ 492481 h 1238236"/>
                  <a:gd name="connsiteX9" fmla="*/ 745749 w 1326030"/>
                  <a:gd name="connsiteY9" fmla="*/ 1238236 h 123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030" h="1238236">
                    <a:moveTo>
                      <a:pt x="745749" y="1238236"/>
                    </a:moveTo>
                    <a:cubicBezTo>
                      <a:pt x="951682" y="1238236"/>
                      <a:pt x="1138119" y="1154765"/>
                      <a:pt x="1273073" y="1019809"/>
                    </a:cubicBezTo>
                    <a:lnTo>
                      <a:pt x="1326030" y="955624"/>
                    </a:lnTo>
                    <a:lnTo>
                      <a:pt x="1245552" y="967907"/>
                    </a:lnTo>
                    <a:cubicBezTo>
                      <a:pt x="1213327" y="971180"/>
                      <a:pt x="1180631" y="972856"/>
                      <a:pt x="1147542" y="972856"/>
                    </a:cubicBezTo>
                    <a:cubicBezTo>
                      <a:pt x="618128" y="972856"/>
                      <a:pt x="188953" y="543678"/>
                      <a:pt x="188953" y="14259"/>
                    </a:cubicBezTo>
                    <a:lnTo>
                      <a:pt x="189673" y="0"/>
                    </a:lnTo>
                    <a:lnTo>
                      <a:pt x="127362" y="75522"/>
                    </a:lnTo>
                    <a:cubicBezTo>
                      <a:pt x="46952" y="194546"/>
                      <a:pt x="0" y="338030"/>
                      <a:pt x="0" y="492481"/>
                    </a:cubicBezTo>
                    <a:cubicBezTo>
                      <a:pt x="0" y="904350"/>
                      <a:pt x="333883" y="1238236"/>
                      <a:pt x="745749" y="1238236"/>
                    </a:cubicBezTo>
                    <a:close/>
                  </a:path>
                </a:pathLst>
              </a:custGeom>
              <a:gradFill flip="none" rotWithShape="1">
                <a:gsLst>
                  <a:gs pos="30000">
                    <a:schemeClr val="bg1">
                      <a:alpha val="0"/>
                    </a:schemeClr>
                  </a:gs>
                  <a:gs pos="95000">
                    <a:schemeClr val="bg1">
                      <a:alpha val="5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48" name="文本框 6"/>
            <p:cNvSpPr txBox="1"/>
            <p:nvPr/>
          </p:nvSpPr>
          <p:spPr>
            <a:xfrm>
              <a:off x="6565" y="1693"/>
              <a:ext cx="1689" cy="204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prestig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41889" y="1459503"/>
            <a:ext cx="6447962" cy="2376264"/>
          </a:xfrm>
          <a:prstGeom prst="rect">
            <a:avLst/>
          </a:prstGeom>
          <a:noFill/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 useBgFill="1">
        <p:nvSpPr>
          <p:cNvPr id="13" name="矩形 12"/>
          <p:cNvSpPr/>
          <p:nvPr/>
        </p:nvSpPr>
        <p:spPr>
          <a:xfrm>
            <a:off x="3645535" y="1253230"/>
            <a:ext cx="412750" cy="412750"/>
          </a:xfrm>
          <a:prstGeom prst="rect">
            <a:avLst/>
          </a:prstGeom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</a:p>
        </p:txBody>
      </p:sp>
      <p:sp useBgFill="1">
        <p:nvSpPr>
          <p:cNvPr id="14" name="矩形 13"/>
          <p:cNvSpPr/>
          <p:nvPr/>
        </p:nvSpPr>
        <p:spPr>
          <a:xfrm>
            <a:off x="5073398" y="1253025"/>
            <a:ext cx="412955" cy="412955"/>
          </a:xfrm>
          <a:prstGeom prst="rect">
            <a:avLst/>
          </a:prstGeom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1604938" y="2004978"/>
            <a:ext cx="5944047" cy="136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10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智慧化</a:t>
            </a:r>
            <a:r>
              <a:rPr lang="zh-CN" altLang="en-US" sz="110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大厅</a:t>
            </a:r>
            <a:r>
              <a:rPr sz="1100" dirty="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业务预受理系统（以下简称“本系统</a:t>
            </a:r>
            <a:r>
              <a:rPr sz="110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”）基于微信公众号</a:t>
            </a:r>
            <a:r>
              <a:rPr sz="1100" dirty="0" err="1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，与智能预约排队评价系统无缝对接</a:t>
            </a:r>
            <a:r>
              <a:rPr sz="1100" err="1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10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为办事人员提供业务线上预受理服务</a:t>
            </a:r>
            <a:r>
              <a:rPr sz="1100" dirty="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办理线上预约时，办事人员可提交业务的基本信息与证照照片等业务资料，经平台后台进行业务资料预审核后，通过微信消息通知办事人员预约成功或补充资料，避免因资料有误导致的重复跑腿，以实现“最多跑一次”的服务要求。</a:t>
            </a:r>
          </a:p>
        </p:txBody>
      </p:sp>
      <p:sp>
        <p:nvSpPr>
          <p:cNvPr id="19" name="同侧圆角矩形 18"/>
          <p:cNvSpPr/>
          <p:nvPr/>
        </p:nvSpPr>
        <p:spPr>
          <a:xfrm>
            <a:off x="0" y="5016137"/>
            <a:ext cx="9144000" cy="12736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226695" y="154305"/>
            <a:ext cx="8636000" cy="462280"/>
            <a:chOff x="357" y="243"/>
            <a:chExt cx="13600" cy="728"/>
          </a:xfrm>
        </p:grpSpPr>
        <p:sp>
          <p:nvSpPr>
            <p:cNvPr id="57" name="文本框 5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方案背景</a:t>
              </a:r>
            </a:p>
          </p:txBody>
        </p:sp>
        <p:sp>
          <p:nvSpPr>
            <p:cNvPr id="58" name="文本框 57"/>
            <p:cNvSpPr txBox="1"/>
            <p:nvPr userDrawn="1"/>
          </p:nvSpPr>
          <p:spPr>
            <a:xfrm>
              <a:off x="6199" y="313"/>
              <a:ext cx="18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59" name="直接连接符 58"/>
            <p:cNvCxnSpPr>
              <a:endCxn id="6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67" name="矩形 6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41889" y="1459503"/>
            <a:ext cx="6447962" cy="2376264"/>
          </a:xfrm>
          <a:prstGeom prst="rect">
            <a:avLst/>
          </a:prstGeom>
          <a:noFill/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 useBgFill="1">
        <p:nvSpPr>
          <p:cNvPr id="13" name="矩形 12"/>
          <p:cNvSpPr/>
          <p:nvPr/>
        </p:nvSpPr>
        <p:spPr>
          <a:xfrm>
            <a:off x="3645535" y="1253490"/>
            <a:ext cx="412750" cy="412115"/>
          </a:xfrm>
          <a:prstGeom prst="rect">
            <a:avLst/>
          </a:prstGeom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 useBgFill="1">
        <p:nvSpPr>
          <p:cNvPr id="14" name="矩形 13"/>
          <p:cNvSpPr/>
          <p:nvPr/>
        </p:nvSpPr>
        <p:spPr>
          <a:xfrm>
            <a:off x="5073398" y="1253025"/>
            <a:ext cx="412955" cy="412955"/>
          </a:xfrm>
          <a:prstGeom prst="rect">
            <a:avLst/>
          </a:prstGeom>
          <a:ln w="19050">
            <a:solidFill>
              <a:srgbClr val="183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1600493" y="2120548"/>
            <a:ext cx="5944047" cy="105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sz="1100" dirty="0">
                <a:solidFill>
                  <a:srgbClr val="1433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与智能预约排队评价系统对接后，可形成一套具备网上预约，业务预受理，现场排队，刷身份证进场，服务评价，数据分析等环节的服务体系，从而更好的为群众提供优质高效的服务，进一步提升服务满意度。</a:t>
            </a:r>
          </a:p>
        </p:txBody>
      </p:sp>
      <p:sp>
        <p:nvSpPr>
          <p:cNvPr id="19" name="同侧圆角矩形 18"/>
          <p:cNvSpPr/>
          <p:nvPr/>
        </p:nvSpPr>
        <p:spPr>
          <a:xfrm>
            <a:off x="0" y="5016137"/>
            <a:ext cx="9144000" cy="12736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226695" y="154305"/>
            <a:ext cx="8636000" cy="462280"/>
            <a:chOff x="357" y="243"/>
            <a:chExt cx="13600" cy="728"/>
          </a:xfrm>
        </p:grpSpPr>
        <p:sp>
          <p:nvSpPr>
            <p:cNvPr id="57" name="文本框 5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方案背景</a:t>
              </a:r>
            </a:p>
          </p:txBody>
        </p:sp>
        <p:sp>
          <p:nvSpPr>
            <p:cNvPr id="58" name="文本框 57"/>
            <p:cNvSpPr txBox="1"/>
            <p:nvPr userDrawn="1"/>
          </p:nvSpPr>
          <p:spPr>
            <a:xfrm>
              <a:off x="6199" y="313"/>
              <a:ext cx="18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接连接符 58"/>
            <p:cNvCxnSpPr>
              <a:endCxn id="6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67" name="矩形 6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2149414" y="-6082608"/>
            <a:ext cx="13275733" cy="8120294"/>
          </a:xfrm>
          <a:prstGeom prst="ellipse">
            <a:avLst/>
          </a:prstGeom>
          <a:solidFill>
            <a:srgbClr val="18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99935" y="3001442"/>
            <a:ext cx="4420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方案设计</a:t>
            </a:r>
            <a:endParaRPr lang="en-US" altLang="zh-CN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74770" y="894080"/>
            <a:ext cx="1661160" cy="1661160"/>
            <a:chOff x="6102" y="1408"/>
            <a:chExt cx="2616" cy="2616"/>
          </a:xfrm>
        </p:grpSpPr>
        <p:grpSp>
          <p:nvGrpSpPr>
            <p:cNvPr id="5" name="组合 4"/>
            <p:cNvGrpSpPr/>
            <p:nvPr/>
          </p:nvGrpSpPr>
          <p:grpSpPr>
            <a:xfrm>
              <a:off x="6102" y="1408"/>
              <a:ext cx="2616" cy="2616"/>
              <a:chOff x="2681608" y="1294395"/>
              <a:chExt cx="1506218" cy="150621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81608" y="1294395"/>
                <a:ext cx="1506218" cy="1506218"/>
              </a:xfrm>
              <a:prstGeom prst="ellipse">
                <a:avLst/>
              </a:prstGeom>
              <a:solidFill>
                <a:srgbClr val="FFFFCC">
                  <a:alpha val="30000"/>
                </a:srgbClr>
              </a:solidFill>
              <a:ln w="12700">
                <a:solidFill>
                  <a:srgbClr val="183C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8" name="Freeform 5"/>
              <p:cNvSpPr/>
              <p:nvPr/>
            </p:nvSpPr>
            <p:spPr bwMode="auto">
              <a:xfrm flipV="1">
                <a:off x="2777383" y="1390167"/>
                <a:ext cx="1314666" cy="1314675"/>
              </a:xfrm>
              <a:prstGeom prst="ellipse">
                <a:avLst/>
              </a:prstGeom>
              <a:solidFill>
                <a:srgbClr val="183C7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9" name="任意多边形 8"/>
              <p:cNvSpPr/>
              <p:nvPr/>
            </p:nvSpPr>
            <p:spPr bwMode="auto">
              <a:xfrm flipV="1">
                <a:off x="2688967" y="1301750"/>
                <a:ext cx="1326030" cy="1238236"/>
              </a:xfrm>
              <a:custGeom>
                <a:avLst/>
                <a:gdLst>
                  <a:gd name="connsiteX0" fmla="*/ 745749 w 1326030"/>
                  <a:gd name="connsiteY0" fmla="*/ 1238236 h 1238236"/>
                  <a:gd name="connsiteX1" fmla="*/ 1273073 w 1326030"/>
                  <a:gd name="connsiteY1" fmla="*/ 1019809 h 1238236"/>
                  <a:gd name="connsiteX2" fmla="*/ 1326030 w 1326030"/>
                  <a:gd name="connsiteY2" fmla="*/ 955624 h 1238236"/>
                  <a:gd name="connsiteX3" fmla="*/ 1245552 w 1326030"/>
                  <a:gd name="connsiteY3" fmla="*/ 967907 h 1238236"/>
                  <a:gd name="connsiteX4" fmla="*/ 1147542 w 1326030"/>
                  <a:gd name="connsiteY4" fmla="*/ 972856 h 1238236"/>
                  <a:gd name="connsiteX5" fmla="*/ 188953 w 1326030"/>
                  <a:gd name="connsiteY5" fmla="*/ 14259 h 1238236"/>
                  <a:gd name="connsiteX6" fmla="*/ 189673 w 1326030"/>
                  <a:gd name="connsiteY6" fmla="*/ 0 h 1238236"/>
                  <a:gd name="connsiteX7" fmla="*/ 127362 w 1326030"/>
                  <a:gd name="connsiteY7" fmla="*/ 75522 h 1238236"/>
                  <a:gd name="connsiteX8" fmla="*/ 0 w 1326030"/>
                  <a:gd name="connsiteY8" fmla="*/ 492481 h 1238236"/>
                  <a:gd name="connsiteX9" fmla="*/ 745749 w 1326030"/>
                  <a:gd name="connsiteY9" fmla="*/ 1238236 h 123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6030" h="1238236">
                    <a:moveTo>
                      <a:pt x="745749" y="1238236"/>
                    </a:moveTo>
                    <a:cubicBezTo>
                      <a:pt x="951682" y="1238236"/>
                      <a:pt x="1138119" y="1154765"/>
                      <a:pt x="1273073" y="1019809"/>
                    </a:cubicBezTo>
                    <a:lnTo>
                      <a:pt x="1326030" y="955624"/>
                    </a:lnTo>
                    <a:lnTo>
                      <a:pt x="1245552" y="967907"/>
                    </a:lnTo>
                    <a:cubicBezTo>
                      <a:pt x="1213327" y="971180"/>
                      <a:pt x="1180631" y="972856"/>
                      <a:pt x="1147542" y="972856"/>
                    </a:cubicBezTo>
                    <a:cubicBezTo>
                      <a:pt x="618128" y="972856"/>
                      <a:pt x="188953" y="543678"/>
                      <a:pt x="188953" y="14259"/>
                    </a:cubicBezTo>
                    <a:lnTo>
                      <a:pt x="189673" y="0"/>
                    </a:lnTo>
                    <a:lnTo>
                      <a:pt x="127362" y="75522"/>
                    </a:lnTo>
                    <a:cubicBezTo>
                      <a:pt x="46952" y="194546"/>
                      <a:pt x="0" y="338030"/>
                      <a:pt x="0" y="492481"/>
                    </a:cubicBezTo>
                    <a:cubicBezTo>
                      <a:pt x="0" y="904350"/>
                      <a:pt x="333883" y="1238236"/>
                      <a:pt x="745749" y="1238236"/>
                    </a:cubicBezTo>
                    <a:close/>
                  </a:path>
                </a:pathLst>
              </a:custGeom>
              <a:gradFill flip="none" rotWithShape="1">
                <a:gsLst>
                  <a:gs pos="30000">
                    <a:schemeClr val="bg1">
                      <a:alpha val="0"/>
                    </a:schemeClr>
                  </a:gs>
                  <a:gs pos="95000">
                    <a:schemeClr val="bg1">
                      <a:alpha val="5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48" name="文本框 6"/>
            <p:cNvSpPr txBox="1"/>
            <p:nvPr/>
          </p:nvSpPr>
          <p:spPr>
            <a:xfrm>
              <a:off x="6425" y="1693"/>
              <a:ext cx="1985" cy="204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prestige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2669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sp>
          <p:nvSpPr>
            <p:cNvPr id="48" name="文本框 47"/>
            <p:cNvSpPr txBox="1"/>
            <p:nvPr userDrawn="1"/>
          </p:nvSpPr>
          <p:spPr>
            <a:xfrm>
              <a:off x="6199" y="313"/>
              <a:ext cx="18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业务流程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59055" y="1365885"/>
            <a:ext cx="2409190" cy="2411095"/>
            <a:chOff x="94" y="2151"/>
            <a:chExt cx="3794" cy="3797"/>
          </a:xfrm>
        </p:grpSpPr>
        <p:sp>
          <p:nvSpPr>
            <p:cNvPr id="110" name="空心弧 40"/>
            <p:cNvSpPr/>
            <p:nvPr/>
          </p:nvSpPr>
          <p:spPr bwMode="auto">
            <a:xfrm rot="5400000">
              <a:off x="93" y="2152"/>
              <a:ext cx="3797" cy="3794"/>
            </a:xfrm>
            <a:custGeom>
              <a:avLst/>
              <a:gdLst>
                <a:gd name="T0" fmla="*/ 25472 w 4091171"/>
                <a:gd name="T1" fmla="*/ 2044111 h 4091173"/>
                <a:gd name="T2" fmla="*/ 4062764 w 4091171"/>
                <a:gd name="T3" fmla="*/ 2048186 h 4091173"/>
                <a:gd name="T4" fmla="*/ 2044130 w 4091171"/>
                <a:gd name="T5" fmla="*/ 2044114 h 4091173"/>
                <a:gd name="T6" fmla="*/ 5898240 60000 65536"/>
                <a:gd name="T7" fmla="*/ 5898240 60000 65536"/>
                <a:gd name="T8" fmla="*/ 5898240 60000 65536"/>
                <a:gd name="T9" fmla="*/ 0 w 4091171"/>
                <a:gd name="T10" fmla="*/ 0 h 4091173"/>
                <a:gd name="T11" fmla="*/ 4091171 w 4091171"/>
                <a:gd name="T12" fmla="*/ 2049727 h 40911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1171" h="4091173">
                  <a:moveTo>
                    <a:pt x="0" y="2045584"/>
                  </a:moveTo>
                  <a:lnTo>
                    <a:pt x="0" y="2045584"/>
                  </a:lnTo>
                  <a:cubicBezTo>
                    <a:pt x="1" y="915838"/>
                    <a:pt x="915840" y="-2"/>
                    <a:pt x="2045586" y="-1"/>
                  </a:cubicBezTo>
                  <a:cubicBezTo>
                    <a:pt x="3175331" y="-1"/>
                    <a:pt x="4091172" y="915839"/>
                    <a:pt x="4091172" y="2045586"/>
                  </a:cubicBezTo>
                  <a:cubicBezTo>
                    <a:pt x="4091172" y="2046966"/>
                    <a:pt x="4091170" y="2048347"/>
                    <a:pt x="4091167" y="2049727"/>
                  </a:cubicBezTo>
                  <a:lnTo>
                    <a:pt x="4040191" y="2049621"/>
                  </a:lnTo>
                  <a:lnTo>
                    <a:pt x="4040190" y="2049620"/>
                  </a:lnTo>
                  <a:cubicBezTo>
                    <a:pt x="4040193" y="2048276"/>
                    <a:pt x="4040195" y="2046931"/>
                    <a:pt x="4040195" y="2045587"/>
                  </a:cubicBezTo>
                  <a:cubicBezTo>
                    <a:pt x="4040195" y="943993"/>
                    <a:pt x="3147177" y="50976"/>
                    <a:pt x="2045585" y="50976"/>
                  </a:cubicBezTo>
                  <a:cubicBezTo>
                    <a:pt x="943992" y="50976"/>
                    <a:pt x="50975" y="943993"/>
                    <a:pt x="50975" y="2045587"/>
                  </a:cubicBezTo>
                  <a:cubicBezTo>
                    <a:pt x="50974" y="2045587"/>
                    <a:pt x="50975" y="2045588"/>
                    <a:pt x="50975" y="204558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</p:spPr>
          <p:txBody>
            <a:bodyPr lIns="91404" tIns="45702" rIns="91404" bIns="45702" anchor="ctr"/>
            <a:lstStyle/>
            <a:p>
              <a:pPr>
                <a:defRPr/>
              </a:pPr>
              <a:endParaRPr lang="zh-CN" altLang="en-US" dirty="0">
                <a:latin typeface="+mn-lt"/>
                <a:ea typeface="+mn-ea"/>
              </a:endParaRPr>
            </a:p>
          </p:txBody>
        </p:sp>
        <p:sp>
          <p:nvSpPr>
            <p:cNvPr id="123" name="椭圆 80"/>
            <p:cNvSpPr>
              <a:spLocks noChangeArrowheads="1"/>
            </p:cNvSpPr>
            <p:nvPr/>
          </p:nvSpPr>
          <p:spPr bwMode="auto">
            <a:xfrm>
              <a:off x="526" y="2583"/>
              <a:ext cx="2931" cy="2933"/>
            </a:xfrm>
            <a:prstGeom prst="ellipse">
              <a:avLst/>
            </a:prstGeom>
            <a:solidFill>
              <a:srgbClr val="183C70"/>
            </a:solidFill>
            <a:ln w="12700" algn="ctr">
              <a:solidFill>
                <a:schemeClr val="bg1"/>
              </a:solidFill>
              <a:miter lim="800000"/>
            </a:ln>
          </p:spPr>
          <p:txBody>
            <a:bodyPr lIns="68568" tIns="34285" rIns="68568" bIns="34285" anchor="ctr"/>
            <a:lstStyle/>
            <a:p>
              <a:pPr algn="ctr" defTabSz="683895"/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71"/>
            <p:cNvSpPr>
              <a:spLocks noChangeArrowheads="1"/>
            </p:cNvSpPr>
            <p:nvPr/>
          </p:nvSpPr>
          <p:spPr bwMode="auto">
            <a:xfrm>
              <a:off x="1402" y="3439"/>
              <a:ext cx="1178" cy="1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1" tIns="34282" rIns="68561" bIns="34282">
              <a:spAutoFit/>
            </a:bodyPr>
            <a:lstStyle/>
            <a:p>
              <a:pPr defTabSz="683895"/>
              <a:r>
                <a:rPr lang="zh-CN" altLang="en-US" sz="2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办事人员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74240" y="2181860"/>
            <a:ext cx="2184561" cy="715645"/>
            <a:chOff x="2863" y="1879"/>
            <a:chExt cx="3440" cy="1127"/>
          </a:xfrm>
        </p:grpSpPr>
        <p:sp>
          <p:nvSpPr>
            <p:cNvPr id="8" name="椭圆 41"/>
            <p:cNvSpPr>
              <a:spLocks noChangeArrowheads="1"/>
            </p:cNvSpPr>
            <p:nvPr/>
          </p:nvSpPr>
          <p:spPr bwMode="auto">
            <a:xfrm>
              <a:off x="2863" y="2144"/>
              <a:ext cx="607" cy="605"/>
            </a:xfrm>
            <a:prstGeom prst="ellipse">
              <a:avLst/>
            </a:prstGeom>
            <a:solidFill>
              <a:srgbClr val="808080"/>
            </a:solidFill>
            <a:ln w="25400" algn="ctr">
              <a:noFill/>
              <a:miter lim="800000"/>
            </a:ln>
          </p:spPr>
          <p:txBody>
            <a:bodyPr lIns="68561" tIns="34282" rIns="68561" bIns="34282" anchor="ctr"/>
            <a:lstStyle/>
            <a:p>
              <a:pPr algn="ctr" defTabSz="683895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52"/>
            <p:cNvCxnSpPr>
              <a:cxnSpLocks noChangeShapeType="1"/>
            </p:cNvCxnSpPr>
            <p:nvPr/>
          </p:nvCxnSpPr>
          <p:spPr bwMode="auto">
            <a:xfrm flipV="1">
              <a:off x="3495" y="2431"/>
              <a:ext cx="1739" cy="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miter lim="800000"/>
            </a:ln>
          </p:spPr>
        </p:cxnSp>
        <p:grpSp>
          <p:nvGrpSpPr>
            <p:cNvPr id="10" name="Group 85"/>
            <p:cNvGrpSpPr/>
            <p:nvPr/>
          </p:nvGrpSpPr>
          <p:grpSpPr bwMode="auto">
            <a:xfrm>
              <a:off x="5172" y="1879"/>
              <a:ext cx="1131" cy="1127"/>
              <a:chOff x="3555" y="954"/>
              <a:chExt cx="603" cy="602"/>
            </a:xfrm>
          </p:grpSpPr>
          <p:sp>
            <p:nvSpPr>
              <p:cNvPr id="11" name="椭圆 53"/>
              <p:cNvSpPr>
                <a:spLocks noChangeArrowheads="1"/>
              </p:cNvSpPr>
              <p:nvPr/>
            </p:nvSpPr>
            <p:spPr bwMode="auto">
              <a:xfrm>
                <a:off x="3555" y="954"/>
                <a:ext cx="603" cy="602"/>
              </a:xfrm>
              <a:prstGeom prst="ellipse">
                <a:avLst/>
              </a:prstGeom>
              <a:solidFill>
                <a:srgbClr val="183C70"/>
              </a:solidFill>
              <a:ln w="25400" algn="ctr">
                <a:noFill/>
                <a:miter lim="800000"/>
              </a:ln>
            </p:spPr>
            <p:txBody>
              <a:bodyPr lIns="68589" tIns="34295" rIns="68589" bIns="34295" anchor="ctr"/>
              <a:lstStyle/>
              <a:p>
                <a:pPr algn="ctr" defTabSz="683895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71"/>
              <p:cNvSpPr>
                <a:spLocks noChangeArrowheads="1"/>
              </p:cNvSpPr>
              <p:nvPr/>
            </p:nvSpPr>
            <p:spPr bwMode="auto">
              <a:xfrm>
                <a:off x="3637" y="1097"/>
                <a:ext cx="440" cy="31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82" tIns="34292" rIns="68582" bIns="34292">
                <a:spAutoFit/>
              </a:bodyPr>
              <a:lstStyle/>
              <a:p>
                <a:pPr defTabSz="683895"/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提交业务资料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699260" y="3171190"/>
            <a:ext cx="1802244" cy="715645"/>
            <a:chOff x="2863" y="1879"/>
            <a:chExt cx="2838" cy="1127"/>
          </a:xfrm>
        </p:grpSpPr>
        <p:sp>
          <p:nvSpPr>
            <p:cNvPr id="14" name="椭圆 41"/>
            <p:cNvSpPr>
              <a:spLocks noChangeArrowheads="1"/>
            </p:cNvSpPr>
            <p:nvPr/>
          </p:nvSpPr>
          <p:spPr bwMode="auto">
            <a:xfrm>
              <a:off x="2863" y="2144"/>
              <a:ext cx="607" cy="605"/>
            </a:xfrm>
            <a:prstGeom prst="ellipse">
              <a:avLst/>
            </a:prstGeom>
            <a:solidFill>
              <a:srgbClr val="808080"/>
            </a:solidFill>
            <a:ln w="25400" algn="ctr">
              <a:noFill/>
              <a:miter lim="800000"/>
            </a:ln>
          </p:spPr>
          <p:txBody>
            <a:bodyPr lIns="68561" tIns="34282" rIns="68561" bIns="34282" anchor="ctr"/>
            <a:lstStyle/>
            <a:p>
              <a:pPr algn="ctr" defTabSz="683895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52"/>
            <p:cNvCxnSpPr>
              <a:cxnSpLocks noChangeShapeType="1"/>
            </p:cNvCxnSpPr>
            <p:nvPr/>
          </p:nvCxnSpPr>
          <p:spPr bwMode="auto">
            <a:xfrm>
              <a:off x="3495" y="2439"/>
              <a:ext cx="1104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miter lim="800000"/>
            </a:ln>
          </p:spPr>
        </p:cxnSp>
        <p:grpSp>
          <p:nvGrpSpPr>
            <p:cNvPr id="16" name="Group 85"/>
            <p:cNvGrpSpPr/>
            <p:nvPr/>
          </p:nvGrpSpPr>
          <p:grpSpPr bwMode="auto">
            <a:xfrm>
              <a:off x="4570" y="1879"/>
              <a:ext cx="1131" cy="1127"/>
              <a:chOff x="3234" y="954"/>
              <a:chExt cx="603" cy="602"/>
            </a:xfrm>
          </p:grpSpPr>
          <p:sp>
            <p:nvSpPr>
              <p:cNvPr id="17" name="椭圆 53"/>
              <p:cNvSpPr>
                <a:spLocks noChangeArrowheads="1"/>
              </p:cNvSpPr>
              <p:nvPr/>
            </p:nvSpPr>
            <p:spPr bwMode="auto">
              <a:xfrm>
                <a:off x="3234" y="954"/>
                <a:ext cx="603" cy="602"/>
              </a:xfrm>
              <a:prstGeom prst="ellipse">
                <a:avLst/>
              </a:prstGeom>
              <a:solidFill>
                <a:srgbClr val="0070C0"/>
              </a:solidFill>
              <a:ln w="25400" algn="ctr">
                <a:noFill/>
                <a:miter lim="800000"/>
              </a:ln>
            </p:spPr>
            <p:txBody>
              <a:bodyPr lIns="68589" tIns="34295" rIns="68589" bIns="34295" anchor="ctr"/>
              <a:lstStyle/>
              <a:p>
                <a:pPr algn="ctr" defTabSz="683895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71"/>
              <p:cNvSpPr>
                <a:spLocks noChangeArrowheads="1"/>
              </p:cNvSpPr>
              <p:nvPr/>
            </p:nvSpPr>
            <p:spPr bwMode="auto">
              <a:xfrm>
                <a:off x="3316" y="1097"/>
                <a:ext cx="440" cy="31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82" tIns="34292" rIns="68582" bIns="34292">
                <a:spAutoFit/>
              </a:bodyPr>
              <a:lstStyle/>
              <a:p>
                <a:pPr defTabSz="683895"/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业务资料审核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835525" y="2265302"/>
            <a:ext cx="526420" cy="548761"/>
            <a:chOff x="7802" y="3511"/>
            <a:chExt cx="829" cy="864"/>
          </a:xfrm>
        </p:grpSpPr>
        <p:sp>
          <p:nvSpPr>
            <p:cNvPr id="19" name="Freeform 82"/>
            <p:cNvSpPr/>
            <p:nvPr/>
          </p:nvSpPr>
          <p:spPr>
            <a:xfrm>
              <a:off x="7802" y="3511"/>
              <a:ext cx="829" cy="12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2211"/>
                  </a:moveTo>
                  <a:lnTo>
                    <a:pt x="423229" y="32211"/>
                  </a:lnTo>
                </a:path>
              </a:pathLst>
            </a:custGeom>
            <a:noFill/>
            <a:ln w="12700">
              <a:solidFill>
                <a:srgbClr val="183C70"/>
              </a:solidFill>
              <a:headEnd type="oval"/>
              <a:tailEnd type="oval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82"/>
            <p:cNvSpPr/>
            <p:nvPr/>
          </p:nvSpPr>
          <p:spPr>
            <a:xfrm>
              <a:off x="7802" y="4249"/>
              <a:ext cx="829" cy="12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2211"/>
                  </a:moveTo>
                  <a:lnTo>
                    <a:pt x="423229" y="32211"/>
                  </a:lnTo>
                </a:path>
              </a:pathLst>
            </a:custGeom>
            <a:noFill/>
            <a:ln w="12700">
              <a:solidFill>
                <a:srgbClr val="183C70"/>
              </a:solidFill>
              <a:headEnd type="oval"/>
              <a:tailEnd type="oval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6" name="组合 25"/>
          <p:cNvGrpSpPr/>
          <p:nvPr/>
        </p:nvGrpSpPr>
        <p:grpSpPr>
          <a:xfrm>
            <a:off x="5368925" y="2159000"/>
            <a:ext cx="1070610" cy="273050"/>
            <a:chOff x="8642" y="3478"/>
            <a:chExt cx="1686" cy="430"/>
          </a:xfrm>
        </p:grpSpPr>
        <p:sp>
          <p:nvSpPr>
            <p:cNvPr id="22" name="圆角矩形 21"/>
            <p:cNvSpPr/>
            <p:nvPr/>
          </p:nvSpPr>
          <p:spPr>
            <a:xfrm>
              <a:off x="8642" y="3478"/>
              <a:ext cx="1686" cy="431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71"/>
            <p:cNvSpPr>
              <a:spLocks noChangeArrowheads="1"/>
            </p:cNvSpPr>
            <p:nvPr/>
          </p:nvSpPr>
          <p:spPr bwMode="auto">
            <a:xfrm>
              <a:off x="8766" y="3518"/>
              <a:ext cx="1437" cy="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defTabSz="683895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填写基本信息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925" y="2637155"/>
            <a:ext cx="1289050" cy="273685"/>
            <a:chOff x="8642" y="3478"/>
            <a:chExt cx="2030" cy="431"/>
          </a:xfrm>
        </p:grpSpPr>
        <p:sp>
          <p:nvSpPr>
            <p:cNvPr id="28" name="圆角矩形 27"/>
            <p:cNvSpPr/>
            <p:nvPr/>
          </p:nvSpPr>
          <p:spPr>
            <a:xfrm>
              <a:off x="8642" y="3478"/>
              <a:ext cx="2030" cy="431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8766" y="3518"/>
              <a:ext cx="1906" cy="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defTabSz="683895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拍照上传业务资料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99260" y="1193165"/>
            <a:ext cx="1802244" cy="715645"/>
            <a:chOff x="2863" y="1879"/>
            <a:chExt cx="2838" cy="1127"/>
          </a:xfrm>
        </p:grpSpPr>
        <p:sp>
          <p:nvSpPr>
            <p:cNvPr id="31" name="椭圆 41"/>
            <p:cNvSpPr>
              <a:spLocks noChangeArrowheads="1"/>
            </p:cNvSpPr>
            <p:nvPr/>
          </p:nvSpPr>
          <p:spPr bwMode="auto">
            <a:xfrm>
              <a:off x="2863" y="2144"/>
              <a:ext cx="607" cy="605"/>
            </a:xfrm>
            <a:prstGeom prst="ellipse">
              <a:avLst/>
            </a:prstGeom>
            <a:solidFill>
              <a:srgbClr val="808080"/>
            </a:solidFill>
            <a:ln w="25400" algn="ctr">
              <a:noFill/>
              <a:miter lim="800000"/>
            </a:ln>
          </p:spPr>
          <p:txBody>
            <a:bodyPr lIns="68561" tIns="34282" rIns="68561" bIns="34282" anchor="ctr"/>
            <a:lstStyle/>
            <a:p>
              <a:pPr algn="ctr" defTabSz="683895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52"/>
            <p:cNvCxnSpPr>
              <a:cxnSpLocks noChangeShapeType="1"/>
            </p:cNvCxnSpPr>
            <p:nvPr/>
          </p:nvCxnSpPr>
          <p:spPr bwMode="auto">
            <a:xfrm>
              <a:off x="3495" y="2439"/>
              <a:ext cx="1104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miter lim="800000"/>
            </a:ln>
          </p:spPr>
        </p:cxnSp>
        <p:grpSp>
          <p:nvGrpSpPr>
            <p:cNvPr id="33" name="Group 85"/>
            <p:cNvGrpSpPr/>
            <p:nvPr/>
          </p:nvGrpSpPr>
          <p:grpSpPr bwMode="auto">
            <a:xfrm>
              <a:off x="4570" y="1879"/>
              <a:ext cx="1131" cy="1127"/>
              <a:chOff x="3234" y="954"/>
              <a:chExt cx="603" cy="602"/>
            </a:xfrm>
          </p:grpSpPr>
          <p:sp>
            <p:nvSpPr>
              <p:cNvPr id="34" name="椭圆 53"/>
              <p:cNvSpPr>
                <a:spLocks noChangeArrowheads="1"/>
              </p:cNvSpPr>
              <p:nvPr/>
            </p:nvSpPr>
            <p:spPr bwMode="auto">
              <a:xfrm>
                <a:off x="3234" y="954"/>
                <a:ext cx="603" cy="602"/>
              </a:xfrm>
              <a:prstGeom prst="ellipse">
                <a:avLst/>
              </a:prstGeom>
              <a:solidFill>
                <a:srgbClr val="0070C0"/>
              </a:solidFill>
              <a:ln w="25400" algn="ctr">
                <a:noFill/>
                <a:miter lim="800000"/>
              </a:ln>
            </p:spPr>
            <p:txBody>
              <a:bodyPr lIns="68589" tIns="34295" rIns="68589" bIns="34295" anchor="ctr"/>
              <a:lstStyle/>
              <a:p>
                <a:pPr algn="ctr" defTabSz="683895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71"/>
              <p:cNvSpPr>
                <a:spLocks noChangeArrowheads="1"/>
              </p:cNvSpPr>
              <p:nvPr/>
            </p:nvSpPr>
            <p:spPr bwMode="auto">
              <a:xfrm>
                <a:off x="3316" y="1097"/>
                <a:ext cx="440" cy="31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68582" tIns="34292" rIns="68582" bIns="34292">
                <a:spAutoFit/>
              </a:bodyPr>
              <a:lstStyle/>
              <a:p>
                <a:pPr defTabSz="683895"/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选择业务类型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6" name="Freeform 82"/>
          <p:cNvSpPr/>
          <p:nvPr/>
        </p:nvSpPr>
        <p:spPr>
          <a:xfrm>
            <a:off x="3735705" y="3487042"/>
            <a:ext cx="526420" cy="80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rgbClr val="183C7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7" name="组合 36"/>
          <p:cNvGrpSpPr/>
          <p:nvPr/>
        </p:nvGrpSpPr>
        <p:grpSpPr>
          <a:xfrm>
            <a:off x="4291330" y="3390265"/>
            <a:ext cx="1070610" cy="273050"/>
            <a:chOff x="8642" y="3478"/>
            <a:chExt cx="1686" cy="430"/>
          </a:xfrm>
        </p:grpSpPr>
        <p:sp>
          <p:nvSpPr>
            <p:cNvPr id="38" name="圆角矩形 37"/>
            <p:cNvSpPr/>
            <p:nvPr/>
          </p:nvSpPr>
          <p:spPr>
            <a:xfrm>
              <a:off x="8642" y="3478"/>
              <a:ext cx="1686" cy="431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8766" y="3518"/>
              <a:ext cx="1437" cy="3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defTabSz="683895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填写基本信息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91330" y="3383280"/>
            <a:ext cx="1269365" cy="273685"/>
            <a:chOff x="8642" y="3478"/>
            <a:chExt cx="1999" cy="431"/>
          </a:xfrm>
        </p:grpSpPr>
        <p:sp>
          <p:nvSpPr>
            <p:cNvPr id="42" name="圆角矩形 41"/>
            <p:cNvSpPr/>
            <p:nvPr/>
          </p:nvSpPr>
          <p:spPr>
            <a:xfrm>
              <a:off x="8642" y="3478"/>
              <a:ext cx="1820" cy="431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71"/>
            <p:cNvSpPr>
              <a:spLocks noChangeArrowheads="1"/>
            </p:cNvSpPr>
            <p:nvPr/>
          </p:nvSpPr>
          <p:spPr bwMode="auto">
            <a:xfrm>
              <a:off x="8642" y="3541"/>
              <a:ext cx="1999" cy="3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服务人员进行预审核</a:t>
              </a:r>
            </a:p>
          </p:txBody>
        </p:sp>
      </p:grpSp>
      <p:sp>
        <p:nvSpPr>
          <p:cNvPr id="44" name="Freeform 82"/>
          <p:cNvSpPr/>
          <p:nvPr/>
        </p:nvSpPr>
        <p:spPr>
          <a:xfrm>
            <a:off x="5550535" y="3487042"/>
            <a:ext cx="526420" cy="80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rgbClr val="183C7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组合 44"/>
          <p:cNvGrpSpPr/>
          <p:nvPr/>
        </p:nvGrpSpPr>
        <p:grpSpPr>
          <a:xfrm>
            <a:off x="6106160" y="3383280"/>
            <a:ext cx="843280" cy="273685"/>
            <a:chOff x="8642" y="3478"/>
            <a:chExt cx="1328" cy="431"/>
          </a:xfrm>
        </p:grpSpPr>
        <p:sp>
          <p:nvSpPr>
            <p:cNvPr id="58" name="圆角矩形 57"/>
            <p:cNvSpPr/>
            <p:nvPr/>
          </p:nvSpPr>
          <p:spPr>
            <a:xfrm>
              <a:off x="8642" y="3478"/>
              <a:ext cx="1328" cy="431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71"/>
            <p:cNvSpPr>
              <a:spLocks noChangeArrowheads="1"/>
            </p:cNvSpPr>
            <p:nvPr/>
          </p:nvSpPr>
          <p:spPr bwMode="auto">
            <a:xfrm>
              <a:off x="8642" y="3541"/>
              <a:ext cx="1327" cy="3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微信消息通知</a:t>
              </a:r>
            </a:p>
          </p:txBody>
        </p:sp>
      </p:grpSp>
      <p:sp>
        <p:nvSpPr>
          <p:cNvPr id="60" name="Freeform 82"/>
          <p:cNvSpPr/>
          <p:nvPr/>
        </p:nvSpPr>
        <p:spPr>
          <a:xfrm rot="20520000">
            <a:off x="7072551" y="3313052"/>
            <a:ext cx="526420" cy="80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rgbClr val="183C7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Freeform 82"/>
          <p:cNvSpPr/>
          <p:nvPr/>
        </p:nvSpPr>
        <p:spPr>
          <a:xfrm rot="1020000">
            <a:off x="7073265" y="3695957"/>
            <a:ext cx="526420" cy="80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>
            <a:solidFill>
              <a:srgbClr val="183C70"/>
            </a:solidFill>
            <a:headEnd type="oval"/>
            <a:tailEnd type="oval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3" name="组合 62"/>
          <p:cNvGrpSpPr/>
          <p:nvPr/>
        </p:nvGrpSpPr>
        <p:grpSpPr>
          <a:xfrm>
            <a:off x="7577455" y="3043555"/>
            <a:ext cx="1293495" cy="395605"/>
            <a:chOff x="8620" y="3478"/>
            <a:chExt cx="2037" cy="623"/>
          </a:xfrm>
        </p:grpSpPr>
        <p:sp>
          <p:nvSpPr>
            <p:cNvPr id="64" name="圆角矩形 63"/>
            <p:cNvSpPr/>
            <p:nvPr/>
          </p:nvSpPr>
          <p:spPr>
            <a:xfrm>
              <a:off x="8642" y="3478"/>
              <a:ext cx="1960" cy="623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71"/>
            <p:cNvSpPr>
              <a:spLocks noChangeArrowheads="1"/>
            </p:cNvSpPr>
            <p:nvPr/>
          </p:nvSpPr>
          <p:spPr bwMode="auto">
            <a:xfrm>
              <a:off x="8620" y="3508"/>
              <a:ext cx="2037" cy="5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algn="ctr"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审核通过</a:t>
              </a:r>
            </a:p>
            <a:p>
              <a:pPr algn="ctr"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可按预约时间前往办理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77455" y="3595370"/>
            <a:ext cx="1293495" cy="395605"/>
            <a:chOff x="8620" y="3478"/>
            <a:chExt cx="2037" cy="623"/>
          </a:xfrm>
        </p:grpSpPr>
        <p:sp>
          <p:nvSpPr>
            <p:cNvPr id="67" name="圆角矩形 66"/>
            <p:cNvSpPr/>
            <p:nvPr/>
          </p:nvSpPr>
          <p:spPr>
            <a:xfrm>
              <a:off x="8642" y="3478"/>
              <a:ext cx="1960" cy="623"/>
            </a:xfrm>
            <a:prstGeom prst="roundRect">
              <a:avLst>
                <a:gd name="adj" fmla="val 45029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71"/>
            <p:cNvSpPr>
              <a:spLocks noChangeArrowheads="1"/>
            </p:cNvSpPr>
            <p:nvPr/>
          </p:nvSpPr>
          <p:spPr bwMode="auto">
            <a:xfrm>
              <a:off x="8620" y="3508"/>
              <a:ext cx="2037" cy="5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2" tIns="34292" rIns="68582" bIns="34292">
              <a:spAutoFit/>
            </a:bodyPr>
            <a:lstStyle/>
            <a:p>
              <a:pPr algn="ctr"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审核不通过</a:t>
              </a:r>
            </a:p>
            <a:p>
              <a:pPr algn="ctr" defTabSz="683895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根据审核结果补充资料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sp>
          <p:nvSpPr>
            <p:cNvPr id="48" name="文本框 47"/>
            <p:cNvSpPr txBox="1"/>
            <p:nvPr userDrawn="1"/>
          </p:nvSpPr>
          <p:spPr>
            <a:xfrm>
              <a:off x="5898" y="313"/>
              <a:ext cx="25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选择业务类型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192932" y="2529839"/>
            <a:ext cx="282067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根据提示选择需要办理的业务类型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A8628-8E1F-4815-BBC7-B8756DBE65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27" y="755014"/>
            <a:ext cx="2164914" cy="3848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30505" y="154305"/>
            <a:ext cx="8636000" cy="462280"/>
            <a:chOff x="357" y="243"/>
            <a:chExt cx="13600" cy="728"/>
          </a:xfrm>
        </p:grpSpPr>
        <p:sp>
          <p:nvSpPr>
            <p:cNvPr id="47" name="文本框 46"/>
            <p:cNvSpPr txBox="1"/>
            <p:nvPr/>
          </p:nvSpPr>
          <p:spPr>
            <a:xfrm>
              <a:off x="358" y="243"/>
              <a:ext cx="20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183C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方案设计</a:t>
              </a:r>
            </a:p>
          </p:txBody>
        </p:sp>
        <p:cxnSp>
          <p:nvCxnSpPr>
            <p:cNvPr id="49" name="直接连接符 48"/>
            <p:cNvCxnSpPr>
              <a:endCxn id="57" idx="3"/>
            </p:cNvCxnSpPr>
            <p:nvPr userDrawn="1"/>
          </p:nvCxnSpPr>
          <p:spPr>
            <a:xfrm flipH="1" flipV="1">
              <a:off x="2430" y="886"/>
              <a:ext cx="10447" cy="1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 userDrawn="1"/>
          </p:nvSpPr>
          <p:spPr>
            <a:xfrm>
              <a:off x="357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56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54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253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1552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842" y="850"/>
              <a:ext cx="299" cy="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未标题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754" y="-232"/>
              <a:ext cx="623" cy="178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 userDrawn="1"/>
          </p:nvSpPr>
          <p:spPr>
            <a:xfrm>
              <a:off x="2131" y="850"/>
              <a:ext cx="299" cy="72"/>
            </a:xfrm>
            <a:prstGeom prst="rect">
              <a:avLst/>
            </a:prstGeom>
            <a:solidFill>
              <a:srgbClr val="183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262120" y="3079750"/>
            <a:ext cx="397573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选择业务类型</a:t>
            </a: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后，需填写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办理业务人</a:t>
            </a:r>
            <a:r>
              <a:rPr lang="zh-CN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的姓名、身份证号码、手机号等个人信息</a:t>
            </a:r>
            <a:r>
              <a:rPr lang="zh-CN" altLang="en-US" sz="1600" b="1" dirty="0">
                <a:solidFill>
                  <a:srgbClr val="183C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600" b="1" dirty="0">
              <a:solidFill>
                <a:srgbClr val="183C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749040" y="198755"/>
            <a:ext cx="1595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填写基本信息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1540B-C264-47CC-8C09-9FE4A0A33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95" y="798124"/>
            <a:ext cx="2236655" cy="397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390</Words>
  <Application>Microsoft Office PowerPoint</Application>
  <PresentationFormat>全屏显示(16:9)</PresentationFormat>
  <Paragraphs>59</Paragraphs>
  <Slides>15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方正正黑简体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振建 李</cp:lastModifiedBy>
  <cp:revision>88</cp:revision>
  <dcterms:created xsi:type="dcterms:W3CDTF">2019-06-25T02:38:00Z</dcterms:created>
  <dcterms:modified xsi:type="dcterms:W3CDTF">2019-08-16T03:25:06Z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